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re Sugar" charset="1" panose="00000000000000000000"/>
      <p:regular r:id="rId16"/>
    </p:embeddedFont>
    <p:embeddedFont>
      <p:font typeface="More Sugar Thin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1707" t="-2636" r="-99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246">
            <a:off x="5797517" y="5781824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43976">
            <a:off x="4250864" y="3890432"/>
            <a:ext cx="9838954" cy="402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06"/>
              </a:lnSpc>
            </a:pPr>
            <a:r>
              <a:rPr lang="en-US" sz="18868" spc="-433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Bakery Shop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59052">
            <a:off x="3596651" y="4675136"/>
            <a:ext cx="702171" cy="3065034"/>
          </a:xfrm>
          <a:custGeom>
            <a:avLst/>
            <a:gdLst/>
            <a:ahLst/>
            <a:cxnLst/>
            <a:rect r="r" b="b" t="t" l="l"/>
            <a:pathLst>
              <a:path h="3065034" w="702171">
                <a:moveTo>
                  <a:pt x="0" y="0"/>
                </a:moveTo>
                <a:lnTo>
                  <a:pt x="702171" y="0"/>
                </a:lnTo>
                <a:lnTo>
                  <a:pt x="702171" y="3065033"/>
                </a:lnTo>
                <a:lnTo>
                  <a:pt x="0" y="3065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1203" y="2249950"/>
            <a:ext cx="5727827" cy="55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4999" spc="-114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74741">
            <a:off x="13935098" y="3011570"/>
            <a:ext cx="569838" cy="2487388"/>
          </a:xfrm>
          <a:custGeom>
            <a:avLst/>
            <a:gdLst/>
            <a:ahLst/>
            <a:cxnLst/>
            <a:rect r="r" b="b" t="t" l="l"/>
            <a:pathLst>
              <a:path h="2487388" w="569838">
                <a:moveTo>
                  <a:pt x="0" y="0"/>
                </a:moveTo>
                <a:lnTo>
                  <a:pt x="569838" y="0"/>
                </a:lnTo>
                <a:lnTo>
                  <a:pt x="569838" y="2487388"/>
                </a:lnTo>
                <a:lnTo>
                  <a:pt x="0" y="248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0587">
            <a:off x="2012523" y="7004148"/>
            <a:ext cx="7315200" cy="1210333"/>
          </a:xfrm>
          <a:custGeom>
            <a:avLst/>
            <a:gdLst/>
            <a:ahLst/>
            <a:cxnLst/>
            <a:rect r="r" b="b" t="t" l="l"/>
            <a:pathLst>
              <a:path h="1210333" w="7315200">
                <a:moveTo>
                  <a:pt x="0" y="0"/>
                </a:moveTo>
                <a:lnTo>
                  <a:pt x="7315200" y="0"/>
                </a:lnTo>
                <a:lnTo>
                  <a:pt x="7315200" y="1210333"/>
                </a:lnTo>
                <a:lnTo>
                  <a:pt x="0" y="121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9343" y="1353387"/>
            <a:ext cx="8389957" cy="7904913"/>
          </a:xfrm>
          <a:custGeom>
            <a:avLst/>
            <a:gdLst/>
            <a:ahLst/>
            <a:cxnLst/>
            <a:rect r="r" b="b" t="t" l="l"/>
            <a:pathLst>
              <a:path h="7904913" w="8389957">
                <a:moveTo>
                  <a:pt x="0" y="0"/>
                </a:moveTo>
                <a:lnTo>
                  <a:pt x="8389957" y="0"/>
                </a:lnTo>
                <a:lnTo>
                  <a:pt x="8389957" y="7904913"/>
                </a:lnTo>
                <a:lnTo>
                  <a:pt x="0" y="790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43976">
            <a:off x="1782314" y="3860911"/>
            <a:ext cx="9838954" cy="401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06"/>
              </a:lnSpc>
            </a:pPr>
            <a:r>
              <a:rPr lang="en-US" sz="18868" spc="-433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9789" y="2194665"/>
            <a:ext cx="3265741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63602">
            <a:off x="15002567" y="1075998"/>
            <a:ext cx="5190900" cy="4938246"/>
          </a:xfrm>
          <a:custGeom>
            <a:avLst/>
            <a:gdLst/>
            <a:ahLst/>
            <a:cxnLst/>
            <a:rect r="r" b="b" t="t" l="l"/>
            <a:pathLst>
              <a:path h="4938246" w="5190900">
                <a:moveTo>
                  <a:pt x="0" y="0"/>
                </a:moveTo>
                <a:lnTo>
                  <a:pt x="5190900" y="0"/>
                </a:lnTo>
                <a:lnTo>
                  <a:pt x="5190900" y="4938246"/>
                </a:lnTo>
                <a:lnTo>
                  <a:pt x="0" y="493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0427" y="545753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5249" y="4154601"/>
            <a:ext cx="13691913" cy="175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5687" spc="-130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Bakery Sales Performance Dashboard</a:t>
            </a:r>
          </a:p>
          <a:p>
            <a:pPr algn="ctr">
              <a:lnSpc>
                <a:spcPts val="4492"/>
              </a:lnSpc>
            </a:pPr>
            <a:r>
              <a:rPr lang="en-US" sz="5687" spc="-130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An Interactive Analysis of Customer Trends and Product Insights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300023">
            <a:off x="-1566750" y="4123028"/>
            <a:ext cx="5190900" cy="4938246"/>
          </a:xfrm>
          <a:custGeom>
            <a:avLst/>
            <a:gdLst/>
            <a:ahLst/>
            <a:cxnLst/>
            <a:rect r="r" b="b" t="t" l="l"/>
            <a:pathLst>
              <a:path h="4938246" w="5190900">
                <a:moveTo>
                  <a:pt x="0" y="0"/>
                </a:moveTo>
                <a:lnTo>
                  <a:pt x="5190900" y="0"/>
                </a:lnTo>
                <a:lnTo>
                  <a:pt x="5190900" y="4938245"/>
                </a:lnTo>
                <a:lnTo>
                  <a:pt x="0" y="4938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70120" y="1152525"/>
            <a:ext cx="5362171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"/>
              </a:lnSpc>
            </a:pPr>
            <a:r>
              <a:rPr lang="en-US" sz="3000" spc="-69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4680" y="8044807"/>
            <a:ext cx="8513050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99" spc="-80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By: Deepa Nayak</a:t>
            </a:r>
          </a:p>
          <a:p>
            <a:pPr algn="ctr">
              <a:lnSpc>
                <a:spcPts val="4164"/>
              </a:lnSpc>
            </a:pPr>
            <a:r>
              <a:rPr lang="en-US" sz="3499" spc="-80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Date: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174030">
            <a:off x="14851077" y="6906673"/>
            <a:ext cx="2139693" cy="2276269"/>
          </a:xfrm>
          <a:custGeom>
            <a:avLst/>
            <a:gdLst/>
            <a:ahLst/>
            <a:cxnLst/>
            <a:rect r="r" b="b" t="t" l="l"/>
            <a:pathLst>
              <a:path h="2276269" w="2139693">
                <a:moveTo>
                  <a:pt x="0" y="0"/>
                </a:moveTo>
                <a:lnTo>
                  <a:pt x="2139694" y="0"/>
                </a:lnTo>
                <a:lnTo>
                  <a:pt x="2139694" y="2276269"/>
                </a:lnTo>
                <a:lnTo>
                  <a:pt x="0" y="2276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2905" y="1028700"/>
            <a:ext cx="4866395" cy="3884268"/>
          </a:xfrm>
          <a:custGeom>
            <a:avLst/>
            <a:gdLst/>
            <a:ahLst/>
            <a:cxnLst/>
            <a:rect r="r" b="b" t="t" l="l"/>
            <a:pathLst>
              <a:path h="3884268" w="4866395">
                <a:moveTo>
                  <a:pt x="0" y="0"/>
                </a:moveTo>
                <a:lnTo>
                  <a:pt x="4866395" y="0"/>
                </a:lnTo>
                <a:lnTo>
                  <a:pt x="4866395" y="3884268"/>
                </a:lnTo>
                <a:lnTo>
                  <a:pt x="0" y="388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0587">
            <a:off x="4459976" y="3727050"/>
            <a:ext cx="7315200" cy="1210333"/>
          </a:xfrm>
          <a:custGeom>
            <a:avLst/>
            <a:gdLst/>
            <a:ahLst/>
            <a:cxnLst/>
            <a:rect r="r" b="b" t="t" l="l"/>
            <a:pathLst>
              <a:path h="1210333" w="7315200">
                <a:moveTo>
                  <a:pt x="0" y="0"/>
                </a:moveTo>
                <a:lnTo>
                  <a:pt x="7315200" y="0"/>
                </a:lnTo>
                <a:lnTo>
                  <a:pt x="7315200" y="1210333"/>
                </a:lnTo>
                <a:lnTo>
                  <a:pt x="0" y="121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56885">
            <a:off x="14491660" y="4847093"/>
            <a:ext cx="7315200" cy="2926080"/>
          </a:xfrm>
          <a:custGeom>
            <a:avLst/>
            <a:gdLst/>
            <a:ahLst/>
            <a:cxnLst/>
            <a:rect r="r" b="b" t="t" l="l"/>
            <a:pathLst>
              <a:path h="2926080" w="7315200">
                <a:moveTo>
                  <a:pt x="0" y="0"/>
                </a:moveTo>
                <a:lnTo>
                  <a:pt x="7315200" y="0"/>
                </a:lnTo>
                <a:lnTo>
                  <a:pt x="731520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1808" y="2943619"/>
            <a:ext cx="12571355" cy="129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11500" spc="-264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43000"/>
            <a:ext cx="3095101" cy="32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0"/>
              </a:lnSpc>
            </a:pPr>
            <a:r>
              <a:rPr lang="en-US" sz="2899" spc="-66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546" y="4654352"/>
            <a:ext cx="16763754" cy="471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5062" spc="-11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Content:</a:t>
            </a:r>
          </a:p>
          <a:p>
            <a:pPr algn="l" marL="1092963" indent="-546481" lvl="1">
              <a:lnSpc>
                <a:spcPts val="6024"/>
              </a:lnSpc>
              <a:buFont typeface="Arial"/>
              <a:buChar char="•"/>
            </a:pPr>
            <a:r>
              <a:rPr lang="en-US" sz="5062" spc="-11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Industry: E-commerce &amp; Retail</a:t>
            </a:r>
          </a:p>
          <a:p>
            <a:pPr algn="l" marL="1092963" indent="-546481" lvl="1">
              <a:lnSpc>
                <a:spcPts val="6024"/>
              </a:lnSpc>
              <a:buFont typeface="Arial"/>
              <a:buChar char="•"/>
            </a:pPr>
            <a:r>
              <a:rPr lang="en-US" sz="5062" spc="-11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Dataset Source: “The Bread Basket” Bakery, Edinburgh</a:t>
            </a:r>
          </a:p>
          <a:p>
            <a:pPr algn="l" marL="1092963" indent="-546481" lvl="1">
              <a:lnSpc>
                <a:spcPts val="6024"/>
              </a:lnSpc>
              <a:buFont typeface="Arial"/>
              <a:buChar char="•"/>
            </a:pPr>
            <a:r>
              <a:rPr lang="en-US" sz="5062" spc="-11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Time Period: 30 Oct 2016 – 09 April 2017</a:t>
            </a:r>
          </a:p>
          <a:p>
            <a:pPr algn="l" marL="1079501" indent="-539750" lvl="1">
              <a:lnSpc>
                <a:spcPts val="5950"/>
              </a:lnSpc>
              <a:buFont typeface="Arial"/>
              <a:buChar char="•"/>
            </a:pPr>
            <a:r>
              <a:rPr lang="en-US" sz="5000" spc="-115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Goal: Analyze sales trends, customer behavior, and recommend business strategies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7587">
            <a:off x="6771307" y="4222485"/>
            <a:ext cx="5789236" cy="1842030"/>
          </a:xfrm>
          <a:custGeom>
            <a:avLst/>
            <a:gdLst/>
            <a:ahLst/>
            <a:cxnLst/>
            <a:rect r="r" b="b" t="t" l="l"/>
            <a:pathLst>
              <a:path h="1842030" w="5789236">
                <a:moveTo>
                  <a:pt x="0" y="0"/>
                </a:moveTo>
                <a:lnTo>
                  <a:pt x="5789237" y="0"/>
                </a:lnTo>
                <a:lnTo>
                  <a:pt x="5789237" y="1842030"/>
                </a:lnTo>
                <a:lnTo>
                  <a:pt x="0" y="184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7078">
            <a:off x="10441165" y="2025276"/>
            <a:ext cx="4489319" cy="44893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0104" t="0" r="-1998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470739">
            <a:off x="2760769" y="4125002"/>
            <a:ext cx="3160427" cy="31604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6153" t="-13624" r="-2439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31205"/>
            <a:ext cx="10621187" cy="263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6"/>
              </a:lnSpc>
            </a:pPr>
            <a:r>
              <a:rPr lang="en-US" sz="12400" spc="-285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Dataset 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1165" y="7702423"/>
            <a:ext cx="6818135" cy="138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sz="2999" spc="-68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collected from online orders</a:t>
            </a:r>
          </a:p>
          <a:p>
            <a:pPr algn="l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sz="2999" spc="-68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Derived fields: Hour, Day Name, Month, weekday_weekend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81101" y="1152525"/>
            <a:ext cx="3363249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02423"/>
            <a:ext cx="8865810" cy="138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sz="2999" spc="-68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20,507 rows | Over 9,000 unique transactions</a:t>
            </a:r>
          </a:p>
          <a:p>
            <a:pPr algn="l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sz="2999" spc="-68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4 main columns: Transaction, Item, date_time, period_day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3287">
            <a:off x="7024334" y="6368109"/>
            <a:ext cx="5691195" cy="3259503"/>
          </a:xfrm>
          <a:custGeom>
            <a:avLst/>
            <a:gdLst/>
            <a:ahLst/>
            <a:cxnLst/>
            <a:rect r="r" b="b" t="t" l="l"/>
            <a:pathLst>
              <a:path h="3259503" w="5691195">
                <a:moveTo>
                  <a:pt x="0" y="0"/>
                </a:moveTo>
                <a:lnTo>
                  <a:pt x="5691195" y="0"/>
                </a:lnTo>
                <a:lnTo>
                  <a:pt x="5691195" y="3259503"/>
                </a:lnTo>
                <a:lnTo>
                  <a:pt x="0" y="32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90581"/>
            <a:ext cx="7628758" cy="4567719"/>
          </a:xfrm>
          <a:custGeom>
            <a:avLst/>
            <a:gdLst/>
            <a:ahLst/>
            <a:cxnLst/>
            <a:rect r="r" b="b" t="t" l="l"/>
            <a:pathLst>
              <a:path h="4567719" w="7628758">
                <a:moveTo>
                  <a:pt x="0" y="0"/>
                </a:moveTo>
                <a:lnTo>
                  <a:pt x="7628758" y="0"/>
                </a:lnTo>
                <a:lnTo>
                  <a:pt x="7628758" y="4567719"/>
                </a:lnTo>
                <a:lnTo>
                  <a:pt x="0" y="4567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337" y="1010325"/>
            <a:ext cx="11108729" cy="255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12000" spc="-276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Data Cleaning &amp; EDA (Python)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81101" y="8960105"/>
            <a:ext cx="3119478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8758" y="3738722"/>
            <a:ext cx="10483740" cy="369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Tools: Jupyter Notebook, Pandas, Seaborn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Cleaned nulls and duplicates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Extracted time-based features (Hour, Date, Day_Name, etc.)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Created weekday_weekend &amp; period_day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Saved cleaned data as Excel for further use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7587">
            <a:off x="9459713" y="1446707"/>
            <a:ext cx="7292162" cy="2320233"/>
          </a:xfrm>
          <a:custGeom>
            <a:avLst/>
            <a:gdLst/>
            <a:ahLst/>
            <a:cxnLst/>
            <a:rect r="r" b="b" t="t" l="l"/>
            <a:pathLst>
              <a:path h="2320233" w="7292162">
                <a:moveTo>
                  <a:pt x="0" y="0"/>
                </a:moveTo>
                <a:lnTo>
                  <a:pt x="7292162" y="0"/>
                </a:lnTo>
                <a:lnTo>
                  <a:pt x="7292162" y="2320233"/>
                </a:lnTo>
                <a:lnTo>
                  <a:pt x="0" y="232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05794" y="1028700"/>
            <a:ext cx="4153506" cy="7116599"/>
          </a:xfrm>
          <a:custGeom>
            <a:avLst/>
            <a:gdLst/>
            <a:ahLst/>
            <a:cxnLst/>
            <a:rect r="r" b="b" t="t" l="l"/>
            <a:pathLst>
              <a:path h="7116599" w="4153506">
                <a:moveTo>
                  <a:pt x="0" y="0"/>
                </a:moveTo>
                <a:lnTo>
                  <a:pt x="4153506" y="0"/>
                </a:lnTo>
                <a:lnTo>
                  <a:pt x="4153506" y="7116599"/>
                </a:lnTo>
                <a:lnTo>
                  <a:pt x="0" y="711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95425"/>
            <a:ext cx="11864419" cy="255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11999" spc="-275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Initial Exploration </a:t>
            </a:r>
          </a:p>
          <a:p>
            <a:pPr algn="ctr">
              <a:lnSpc>
                <a:spcPts val="9479"/>
              </a:lnSpc>
            </a:pPr>
            <a:r>
              <a:rPr lang="en-US" sz="11999" spc="-275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in  Excel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81101" y="8960105"/>
            <a:ext cx="3070724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540" y="4764977"/>
            <a:ext cx="12731121" cy="386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Created PivotTables to analyze:</a:t>
            </a:r>
          </a:p>
          <a:p>
            <a:pPr algn="l" marL="906770" indent="-453385" lvl="1">
              <a:lnSpc>
                <a:spcPts val="4997"/>
              </a:lnSpc>
              <a:buFont typeface="Arial"/>
              <a:buChar char="•"/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Top-selling items</a:t>
            </a:r>
          </a:p>
          <a:p>
            <a:pPr algn="l" marL="906770" indent="-453385" lvl="1">
              <a:lnSpc>
                <a:spcPts val="4997"/>
              </a:lnSpc>
              <a:buFont typeface="Arial"/>
              <a:buChar char="•"/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Sales by period of day</a:t>
            </a:r>
          </a:p>
          <a:p>
            <a:pPr algn="l" marL="906770" indent="-453385" lvl="1">
              <a:lnSpc>
                <a:spcPts val="4997"/>
              </a:lnSpc>
              <a:buFont typeface="Arial"/>
              <a:buChar char="•"/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Weekday vs Weekend transactions</a:t>
            </a:r>
          </a:p>
          <a:p>
            <a:pPr algn="l">
              <a:lnSpc>
                <a:spcPts val="4997"/>
              </a:lnSpc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Slicers for Month and Day N</a:t>
            </a: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ame added for interactivity</a:t>
            </a:r>
          </a:p>
          <a:p>
            <a:pPr algn="l">
              <a:lnSpc>
                <a:spcPts val="4997"/>
              </a:lnSpc>
            </a:pPr>
            <a:r>
              <a:rPr lang="en-US" sz="4199" spc="-96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Provided base structure before moving to Power BI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9720">
            <a:off x="4177525" y="327639"/>
            <a:ext cx="3841781" cy="3318338"/>
          </a:xfrm>
          <a:custGeom>
            <a:avLst/>
            <a:gdLst/>
            <a:ahLst/>
            <a:cxnLst/>
            <a:rect r="r" b="b" t="t" l="l"/>
            <a:pathLst>
              <a:path h="3318338" w="3841781">
                <a:moveTo>
                  <a:pt x="0" y="0"/>
                </a:moveTo>
                <a:lnTo>
                  <a:pt x="3841781" y="0"/>
                </a:lnTo>
                <a:lnTo>
                  <a:pt x="3841781" y="3318338"/>
                </a:lnTo>
                <a:lnTo>
                  <a:pt x="0" y="331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3116">
            <a:off x="7011401" y="7063215"/>
            <a:ext cx="1163154" cy="1070102"/>
          </a:xfrm>
          <a:custGeom>
            <a:avLst/>
            <a:gdLst/>
            <a:ahLst/>
            <a:cxnLst/>
            <a:rect r="r" b="b" t="t" l="l"/>
            <a:pathLst>
              <a:path h="1070102" w="1163154">
                <a:moveTo>
                  <a:pt x="0" y="0"/>
                </a:moveTo>
                <a:lnTo>
                  <a:pt x="1163155" y="0"/>
                </a:lnTo>
                <a:lnTo>
                  <a:pt x="1163155" y="1070102"/>
                </a:lnTo>
                <a:lnTo>
                  <a:pt x="0" y="1070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91930">
            <a:off x="13150631" y="4560555"/>
            <a:ext cx="1738912" cy="1599799"/>
          </a:xfrm>
          <a:custGeom>
            <a:avLst/>
            <a:gdLst/>
            <a:ahLst/>
            <a:cxnLst/>
            <a:rect r="r" b="b" t="t" l="l"/>
            <a:pathLst>
              <a:path h="1599799" w="1738912">
                <a:moveTo>
                  <a:pt x="0" y="0"/>
                </a:moveTo>
                <a:lnTo>
                  <a:pt x="1738912" y="0"/>
                </a:lnTo>
                <a:lnTo>
                  <a:pt x="1738912" y="1599799"/>
                </a:lnTo>
                <a:lnTo>
                  <a:pt x="0" y="1599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00903" y="4593245"/>
            <a:ext cx="9524251" cy="5424991"/>
          </a:xfrm>
          <a:custGeom>
            <a:avLst/>
            <a:gdLst/>
            <a:ahLst/>
            <a:cxnLst/>
            <a:rect r="r" b="b" t="t" l="l"/>
            <a:pathLst>
              <a:path h="5424991" w="9524251">
                <a:moveTo>
                  <a:pt x="0" y="0"/>
                </a:moveTo>
                <a:lnTo>
                  <a:pt x="9524251" y="0"/>
                </a:lnTo>
                <a:lnTo>
                  <a:pt x="9524251" y="5424991"/>
                </a:lnTo>
                <a:lnTo>
                  <a:pt x="0" y="5424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58" t="-26960" r="-23035" b="-125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17340" y="1315861"/>
            <a:ext cx="8256699" cy="255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12000" spc="-276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Dashboard in Power BI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52525"/>
            <a:ext cx="3216987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7239" y="4320120"/>
            <a:ext cx="8103665" cy="43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Interactive dashboard with:</a:t>
            </a:r>
          </a:p>
          <a:p>
            <a:pPr algn="l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5 KPI Cards</a:t>
            </a:r>
          </a:p>
          <a:p>
            <a:pPr algn="l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Charts: Bar, Column, Line, Donut, Treemap</a:t>
            </a:r>
          </a:p>
          <a:p>
            <a:pPr algn="l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Slicers: Month, Day, Period, Item</a:t>
            </a:r>
          </a:p>
          <a:p>
            <a:pPr algn="l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Insights directly driven from visual exploration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8247" y="7450612"/>
            <a:ext cx="8256699" cy="135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80"/>
              </a:lnSpc>
            </a:pPr>
            <a:r>
              <a:rPr lang="en-US" sz="12000" spc="-276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Key Insights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982976"/>
            <a:ext cx="8455733" cy="6275324"/>
          </a:xfrm>
          <a:custGeom>
            <a:avLst/>
            <a:gdLst/>
            <a:ahLst/>
            <a:cxnLst/>
            <a:rect r="r" b="b" t="t" l="l"/>
            <a:pathLst>
              <a:path h="6275324" w="8455733">
                <a:moveTo>
                  <a:pt x="0" y="0"/>
                </a:moveTo>
                <a:lnTo>
                  <a:pt x="8455733" y="0"/>
                </a:lnTo>
                <a:lnTo>
                  <a:pt x="8455733" y="6275324"/>
                </a:lnTo>
                <a:lnTo>
                  <a:pt x="0" y="627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3669">
            <a:off x="6210841" y="1277057"/>
            <a:ext cx="2563836" cy="3039029"/>
          </a:xfrm>
          <a:custGeom>
            <a:avLst/>
            <a:gdLst/>
            <a:ahLst/>
            <a:cxnLst/>
            <a:rect r="r" b="b" t="t" l="l"/>
            <a:pathLst>
              <a:path h="3039029" w="2563836">
                <a:moveTo>
                  <a:pt x="0" y="0"/>
                </a:moveTo>
                <a:lnTo>
                  <a:pt x="2563835" y="0"/>
                </a:lnTo>
                <a:lnTo>
                  <a:pt x="2563835" y="3039029"/>
                </a:lnTo>
                <a:lnTo>
                  <a:pt x="0" y="3039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52525"/>
            <a:ext cx="3095101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8976" y="1492656"/>
            <a:ext cx="10795241" cy="30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Coffee is the most popular item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Weekends &amp; mornings show higher traffic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Midday has peak transaction volume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December shows seasonal demand spike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Top 5 items dominate sales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430105">
            <a:off x="10149272" y="6296385"/>
            <a:ext cx="1160004" cy="1375005"/>
          </a:xfrm>
          <a:custGeom>
            <a:avLst/>
            <a:gdLst/>
            <a:ahLst/>
            <a:cxnLst/>
            <a:rect r="r" b="b" t="t" l="l"/>
            <a:pathLst>
              <a:path h="1375005" w="1160004">
                <a:moveTo>
                  <a:pt x="0" y="0"/>
                </a:moveTo>
                <a:lnTo>
                  <a:pt x="1160004" y="0"/>
                </a:lnTo>
                <a:lnTo>
                  <a:pt x="1160004" y="1375004"/>
                </a:lnTo>
                <a:lnTo>
                  <a:pt x="0" y="1375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4487" y="4178173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41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2087" y="-1297029"/>
            <a:ext cx="7817655" cy="7289963"/>
          </a:xfrm>
          <a:custGeom>
            <a:avLst/>
            <a:gdLst/>
            <a:ahLst/>
            <a:cxnLst/>
            <a:rect r="r" b="b" t="t" l="l"/>
            <a:pathLst>
              <a:path h="7289963" w="7817655">
                <a:moveTo>
                  <a:pt x="0" y="0"/>
                </a:moveTo>
                <a:lnTo>
                  <a:pt x="7817655" y="0"/>
                </a:lnTo>
                <a:lnTo>
                  <a:pt x="7817655" y="7289964"/>
                </a:lnTo>
                <a:lnTo>
                  <a:pt x="0" y="728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5050" y="4559173"/>
            <a:ext cx="10360095" cy="213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10000" spc="-230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Final </a:t>
            </a:r>
          </a:p>
          <a:p>
            <a:pPr algn="l">
              <a:lnSpc>
                <a:spcPts val="7900"/>
              </a:lnSpc>
            </a:pPr>
            <a:r>
              <a:rPr lang="en-US" sz="10000" spc="-230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52525"/>
            <a:ext cx="3119478" cy="3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999" spc="-68">
                <a:solidFill>
                  <a:srgbClr val="794E4B"/>
                </a:solidFill>
                <a:latin typeface="More Sugar"/>
                <a:ea typeface="More Sugar"/>
                <a:cs typeface="More Sugar"/>
                <a:sym typeface="More Sugar"/>
              </a:rPr>
              <a:t>The Bread Basket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459" y="6699137"/>
            <a:ext cx="10936567" cy="30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Stock more Coffee and Breakfast combos early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Prepare for seasonal peaks in December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Increase weekend staffing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Launch tea-time offers (3–5 PM)</a:t>
            </a:r>
          </a:p>
          <a:p>
            <a:pPr algn="just" marL="863591" indent="-431796" lvl="1">
              <a:lnSpc>
                <a:spcPts val="4759"/>
              </a:lnSpc>
              <a:buFont typeface="Arial"/>
              <a:buChar char="•"/>
            </a:pPr>
            <a:r>
              <a:rPr lang="en-US" sz="3999" spc="-91">
                <a:solidFill>
                  <a:srgbClr val="794E4B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Implement a simple loyalty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DAGtIjx8Ypk</dc:identifier>
  <dcterms:modified xsi:type="dcterms:W3CDTF">2011-08-01T06:04:30Z</dcterms:modified>
  <cp:revision>1</cp:revision>
  <dc:title>Beige and Brown Illustrative Bakery Presentation</dc:title>
</cp:coreProperties>
</file>